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slideLayout" Target="../slideLayouts/slideLayout2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slideLayout" Target="../slideLayouts/slideLayout2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slideLayout" Target="../slideLayouts/slideLayout2.xml"/><Relationship Id="rId1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image" Target="../media/image-9-14.png"/><Relationship Id="rId15" Type="http://schemas.openxmlformats.org/officeDocument/2006/relationships/slideLayout" Target="../slideLayouts/slideLayout2.xml"/><Relationship Id="rId1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62432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28" y="6199632"/>
            <a:ext cx="13048488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95528" y="4087368"/>
            <a:ext cx="13048488" cy="18653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7310"/>
              </a:lnSpc>
              <a:buNone/>
            </a:pPr>
            <a:r>
              <a:rPr lang="en-US" sz="5850" dirty="0">
                <a:solidFill>
                  <a:srgbClr val="F8F3E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Sales &amp; Financial Performance Summary</a:t>
            </a:r>
            <a:endParaRPr lang="en-US" sz="5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3529584"/>
            <a:ext cx="13048488" cy="9326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7310"/>
              </a:lnSpc>
              <a:buNone/>
            </a:pPr>
            <a:r>
              <a:rPr lang="en-US" sz="5850" dirty="0">
                <a:solidFill>
                  <a:srgbClr val="F8F3E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Thank You</a:t>
            </a:r>
            <a:endParaRPr lang="en-US" sz="5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5528" y="1609344"/>
            <a:ext cx="13048488" cy="9326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7310"/>
              </a:lnSpc>
              <a:buNone/>
            </a:pPr>
            <a:r>
              <a:rPr lang="en-US" sz="5850" dirty="0">
                <a:solidFill>
                  <a:srgbClr val="F8F3E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CONTENTS</a:t>
            </a:r>
            <a:endParaRPr lang="en-US" sz="5850" dirty="0"/>
          </a:p>
        </p:txBody>
      </p:sp>
      <p:sp>
        <p:nvSpPr>
          <p:cNvPr id="5" name="Text 1"/>
          <p:cNvSpPr/>
          <p:nvPr/>
        </p:nvSpPr>
        <p:spPr>
          <a:xfrm>
            <a:off x="1024128" y="3017520"/>
            <a:ext cx="5961888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20" dirty="0">
                <a:solidFill>
                  <a:srgbClr val="FFDEDE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1. Overview</a:t>
            </a:r>
            <a:endParaRPr lang="en-US" sz="2120" dirty="0"/>
          </a:p>
        </p:txBody>
      </p:sp>
      <p:sp>
        <p:nvSpPr>
          <p:cNvPr id="6" name="Text 2"/>
          <p:cNvSpPr/>
          <p:nvPr/>
        </p:nvSpPr>
        <p:spPr>
          <a:xfrm>
            <a:off x="1024128" y="4032504"/>
            <a:ext cx="5961888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20" dirty="0">
                <a:solidFill>
                  <a:srgbClr val="FFDEDE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3. Regional Performance</a:t>
            </a:r>
            <a:endParaRPr lang="en-US" sz="2120" dirty="0"/>
          </a:p>
        </p:txBody>
      </p:sp>
      <p:sp>
        <p:nvSpPr>
          <p:cNvPr id="7" name="Text 3"/>
          <p:cNvSpPr/>
          <p:nvPr/>
        </p:nvSpPr>
        <p:spPr>
          <a:xfrm>
            <a:off x="1024128" y="5056632"/>
            <a:ext cx="5961888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20" dirty="0">
                <a:solidFill>
                  <a:srgbClr val="FFDEDE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5. Customer &amp; Payment Trends</a:t>
            </a:r>
            <a:endParaRPr lang="en-US" sz="2120" dirty="0"/>
          </a:p>
        </p:txBody>
      </p:sp>
      <p:sp>
        <p:nvSpPr>
          <p:cNvPr id="8" name="Text 4"/>
          <p:cNvSpPr/>
          <p:nvPr/>
        </p:nvSpPr>
        <p:spPr>
          <a:xfrm>
            <a:off x="1024128" y="6071616"/>
            <a:ext cx="5961888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20" dirty="0">
                <a:solidFill>
                  <a:srgbClr val="FFDEDE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7. Summary &amp; Recommendations</a:t>
            </a:r>
            <a:endParaRPr lang="en-US" sz="2120" dirty="0"/>
          </a:p>
        </p:txBody>
      </p:sp>
      <p:sp>
        <p:nvSpPr>
          <p:cNvPr id="9" name="Text 5"/>
          <p:cNvSpPr/>
          <p:nvPr/>
        </p:nvSpPr>
        <p:spPr>
          <a:xfrm>
            <a:off x="7662672" y="3017520"/>
            <a:ext cx="5961888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20" dirty="0">
                <a:solidFill>
                  <a:srgbClr val="FFDEDE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2. Key Performance Indicators (KPIs)</a:t>
            </a:r>
            <a:endParaRPr lang="en-US" sz="2120" dirty="0"/>
          </a:p>
        </p:txBody>
      </p:sp>
      <p:sp>
        <p:nvSpPr>
          <p:cNvPr id="10" name="Text 6"/>
          <p:cNvSpPr/>
          <p:nvPr/>
        </p:nvSpPr>
        <p:spPr>
          <a:xfrm>
            <a:off x="7662672" y="4032504"/>
            <a:ext cx="5961888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20" dirty="0">
                <a:solidFill>
                  <a:srgbClr val="FFDEDE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4. Product Analysis</a:t>
            </a:r>
            <a:endParaRPr lang="en-US" sz="2120" dirty="0"/>
          </a:p>
        </p:txBody>
      </p:sp>
      <p:sp>
        <p:nvSpPr>
          <p:cNvPr id="11" name="Text 7"/>
          <p:cNvSpPr/>
          <p:nvPr/>
        </p:nvSpPr>
        <p:spPr>
          <a:xfrm>
            <a:off x="7662672" y="5056632"/>
            <a:ext cx="5961888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20" dirty="0">
                <a:solidFill>
                  <a:srgbClr val="FFDEDE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6. Profit vs Growth</a:t>
            </a:r>
            <a:endParaRPr lang="en-US" sz="212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28" y="4453128"/>
            <a:ext cx="8074152" cy="100584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28" y="5678424"/>
            <a:ext cx="8074152" cy="100584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192" y="4526280"/>
            <a:ext cx="7333488" cy="100584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192" y="5751576"/>
            <a:ext cx="7333488" cy="100584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528" y="4453128"/>
            <a:ext cx="512064" cy="512064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528" y="5678424"/>
            <a:ext cx="512064" cy="512064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795528" y="1563624"/>
            <a:ext cx="8074152" cy="6766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40" dirty="0">
                <a:solidFill>
                  <a:srgbClr val="F8F3E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1. Overview</a:t>
            </a:r>
            <a:endParaRPr lang="en-US" sz="4240" dirty="0"/>
          </a:p>
        </p:txBody>
      </p:sp>
      <p:sp>
        <p:nvSpPr>
          <p:cNvPr id="11" name="Text 1"/>
          <p:cNvSpPr/>
          <p:nvPr/>
        </p:nvSpPr>
        <p:spPr>
          <a:xfrm>
            <a:off x="795528" y="2496312"/>
            <a:ext cx="8074152" cy="5394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240"/>
              </a:lnSpc>
              <a:buNone/>
            </a:pPr>
            <a:r>
              <a:rPr lang="en-US" sz="3390" dirty="0">
                <a:solidFill>
                  <a:srgbClr val="F8F3E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Dataset Description</a:t>
            </a:r>
            <a:endParaRPr lang="en-US" sz="3390" dirty="0"/>
          </a:p>
        </p:txBody>
      </p:sp>
      <p:sp>
        <p:nvSpPr>
          <p:cNvPr id="12" name="Text 2"/>
          <p:cNvSpPr/>
          <p:nvPr/>
        </p:nvSpPr>
        <p:spPr>
          <a:xfrm>
            <a:off x="795528" y="3291840"/>
            <a:ext cx="8074152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70"/>
              </a:lnSpc>
              <a:buNone/>
            </a:pPr>
            <a:r>
              <a:rPr lang="en-US" sz="1690" dirty="0">
                <a:solidFill>
                  <a:srgbClr val="FFDED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dataset includes sales records from multiple regions (UAE, India, Saudi Arabia). It covers different products (Electronics, Furniture, Groceries). The dataset tracks Sales, Cost, Profit, and Growth.</a:t>
            </a:r>
            <a:endParaRPr lang="en-US" sz="1690" dirty="0"/>
          </a:p>
        </p:txBody>
      </p:sp>
      <p:sp>
        <p:nvSpPr>
          <p:cNvPr id="13" name="Text 3"/>
          <p:cNvSpPr/>
          <p:nvPr/>
        </p:nvSpPr>
        <p:spPr>
          <a:xfrm>
            <a:off x="960120" y="4462272"/>
            <a:ext cx="201168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10"/>
              </a:lnSpc>
              <a:buNone/>
            </a:pPr>
            <a:r>
              <a:rPr lang="en-US" sz="267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670" dirty="0"/>
          </a:p>
        </p:txBody>
      </p:sp>
      <p:sp>
        <p:nvSpPr>
          <p:cNvPr id="14" name="Text 4"/>
          <p:cNvSpPr/>
          <p:nvPr/>
        </p:nvSpPr>
        <p:spPr>
          <a:xfrm>
            <a:off x="1536192" y="4526280"/>
            <a:ext cx="7333488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20" dirty="0">
                <a:solidFill>
                  <a:srgbClr val="FFDEDE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Customer Segments</a:t>
            </a:r>
            <a:endParaRPr lang="en-US" sz="2120" dirty="0"/>
          </a:p>
        </p:txBody>
      </p:sp>
      <p:sp>
        <p:nvSpPr>
          <p:cNvPr id="15" name="Text 5"/>
          <p:cNvSpPr/>
          <p:nvPr/>
        </p:nvSpPr>
        <p:spPr>
          <a:xfrm>
            <a:off x="1536192" y="5065776"/>
            <a:ext cx="7333488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70"/>
              </a:lnSpc>
              <a:buNone/>
            </a:pPr>
            <a:r>
              <a:rPr lang="en-US" sz="1690" dirty="0">
                <a:solidFill>
                  <a:srgbClr val="FFDED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Retail and Corporate</a:t>
            </a:r>
            <a:endParaRPr lang="en-US" sz="1690" dirty="0"/>
          </a:p>
        </p:txBody>
      </p:sp>
      <p:sp>
        <p:nvSpPr>
          <p:cNvPr id="16" name="Text 6"/>
          <p:cNvSpPr/>
          <p:nvPr/>
        </p:nvSpPr>
        <p:spPr>
          <a:xfrm>
            <a:off x="960120" y="5687568"/>
            <a:ext cx="201168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10"/>
              </a:lnSpc>
              <a:buNone/>
            </a:pPr>
            <a:r>
              <a:rPr lang="en-US" sz="267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670" dirty="0"/>
          </a:p>
        </p:txBody>
      </p:sp>
      <p:sp>
        <p:nvSpPr>
          <p:cNvPr id="17" name="Text 7"/>
          <p:cNvSpPr/>
          <p:nvPr/>
        </p:nvSpPr>
        <p:spPr>
          <a:xfrm>
            <a:off x="1536192" y="5751576"/>
            <a:ext cx="7333488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20" dirty="0">
                <a:solidFill>
                  <a:srgbClr val="FFDEDE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Payment Methods</a:t>
            </a:r>
            <a:endParaRPr lang="en-US" sz="2120" dirty="0"/>
          </a:p>
        </p:txBody>
      </p:sp>
      <p:sp>
        <p:nvSpPr>
          <p:cNvPr id="18" name="Text 8"/>
          <p:cNvSpPr/>
          <p:nvPr/>
        </p:nvSpPr>
        <p:spPr>
          <a:xfrm>
            <a:off x="1536192" y="6291072"/>
            <a:ext cx="7333488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70"/>
              </a:lnSpc>
              <a:buNone/>
            </a:pPr>
            <a:r>
              <a:rPr lang="en-US" sz="1690" dirty="0">
                <a:solidFill>
                  <a:srgbClr val="FFDED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Online, Cash, Credit Card</a:t>
            </a:r>
            <a:endParaRPr lang="en-US" sz="169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graphicFrame>
        <p:nvGraphicFramePr>
          <p:cNvPr id="5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795528" y="2752344"/>
          <a:ext cx="13048488" cy="3108960"/>
        </p:xfrm>
        <a:graphic>
          <a:graphicData uri="http://schemas.openxmlformats.org/drawingml/2006/table">
            <a:tbl>
              <a:tblPr/>
              <a:tblGrid>
                <a:gridCol w="4343400"/>
                <a:gridCol w="4343400"/>
                <a:gridCol w="4343400"/>
              </a:tblGrid>
              <a:tr h="612648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2370"/>
                        </a:lnSpc>
                        <a:buNone/>
                      </a:pPr>
                      <a:r>
                        <a:rPr lang="en-US" sz="1690" dirty="0">
                          <a:solidFill>
                            <a:srgbClr val="725C1D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KPI</a:t>
                      </a:r>
                      <a:endParaRPr lang="en-US" sz="1200" dirty="0"/>
                    </a:p>
                  </a:txBody>
                  <a:tcPr marL="226060" marR="226060" marT="135890" marB="135890" anchor="t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E4"/>
                    </a:solidFill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2370"/>
                        </a:lnSpc>
                        <a:buNone/>
                      </a:pPr>
                      <a:r>
                        <a:rPr lang="en-US" sz="1690" dirty="0">
                          <a:solidFill>
                            <a:srgbClr val="725C1D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Value</a:t>
                      </a:r>
                      <a:endParaRPr lang="en-US" sz="1200" dirty="0"/>
                    </a:p>
                  </a:txBody>
                  <a:tcPr marL="226060" marR="226060" marT="135890" marB="135890" anchor="t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E4"/>
                    </a:solidFill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2370"/>
                        </a:lnSpc>
                        <a:buNone/>
                      </a:pPr>
                      <a:r>
                        <a:rPr lang="en-US" sz="1690" dirty="0">
                          <a:solidFill>
                            <a:srgbClr val="725C1D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Insight</a:t>
                      </a:r>
                      <a:endParaRPr lang="en-US" sz="1200" dirty="0"/>
                    </a:p>
                  </a:txBody>
                  <a:tcPr marL="226060" marR="226060" marT="135890" marB="135890" anchor="t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3E4"/>
                    </a:solidFill>
                  </a:tcPr>
                </a:tc>
              </a:tr>
              <a:tr h="612648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2370"/>
                        </a:lnSpc>
                        <a:buNone/>
                      </a:pPr>
                      <a:r>
                        <a:rPr lang="en-US" sz="1690" dirty="0">
                          <a:solidFill>
                            <a:srgbClr val="FFDEDE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Total Sales</a:t>
                      </a:r>
                      <a:endParaRPr lang="en-US" sz="1200" dirty="0"/>
                    </a:p>
                  </a:txBody>
                  <a:tcPr marL="226060" marR="226060" marT="135890" marB="135890" anchor="t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2E2E"/>
                    </a:solidFill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2370"/>
                        </a:lnSpc>
                        <a:buNone/>
                      </a:pPr>
                      <a:r>
                        <a:rPr lang="en-US" sz="1690" dirty="0">
                          <a:solidFill>
                            <a:srgbClr val="FFDEDE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Sum of all Sales</a:t>
                      </a:r>
                      <a:endParaRPr lang="en-US" sz="1200" dirty="0"/>
                    </a:p>
                  </a:txBody>
                  <a:tcPr marL="226060" marR="226060" marT="135890" marB="135890" anchor="t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2E2E"/>
                    </a:solidFill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2370"/>
                        </a:lnSpc>
                        <a:buNone/>
                      </a:pPr>
                      <a:r>
                        <a:rPr lang="en-US" sz="1690" dirty="0">
                          <a:solidFill>
                            <a:srgbClr val="FFDEDE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Overall revenue generated</a:t>
                      </a:r>
                      <a:endParaRPr lang="en-US" sz="1200" dirty="0"/>
                    </a:p>
                  </a:txBody>
                  <a:tcPr marL="226060" marR="226060" marT="135890" marB="135890" anchor="t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2E2E"/>
                    </a:solidFill>
                  </a:tcPr>
                </a:tc>
              </a:tr>
              <a:tr h="612648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2370"/>
                        </a:lnSpc>
                        <a:buNone/>
                      </a:pPr>
                      <a:r>
                        <a:rPr lang="en-US" sz="1690" dirty="0">
                          <a:solidFill>
                            <a:srgbClr val="FFDEDE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Total Profit</a:t>
                      </a:r>
                      <a:endParaRPr lang="en-US" sz="1200" dirty="0"/>
                    </a:p>
                  </a:txBody>
                  <a:tcPr marL="226060" marR="226060" marT="135890" marB="135890" anchor="t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2E2E"/>
                    </a:solidFill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2370"/>
                        </a:lnSpc>
                        <a:buNone/>
                      </a:pPr>
                      <a:r>
                        <a:rPr lang="en-US" sz="1690" dirty="0">
                          <a:solidFill>
                            <a:srgbClr val="FFDEDE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Sum of all Profits</a:t>
                      </a:r>
                      <a:endParaRPr lang="en-US" sz="1200" dirty="0"/>
                    </a:p>
                  </a:txBody>
                  <a:tcPr marL="226060" marR="226060" marT="135890" marB="135890" anchor="t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2E2E"/>
                    </a:solidFill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2370"/>
                        </a:lnSpc>
                        <a:buNone/>
                      </a:pPr>
                      <a:r>
                        <a:rPr lang="en-US" sz="1690" dirty="0">
                          <a:solidFill>
                            <a:srgbClr val="FFDEDE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Business earnings</a:t>
                      </a:r>
                      <a:endParaRPr lang="en-US" sz="1200" dirty="0"/>
                    </a:p>
                  </a:txBody>
                  <a:tcPr marL="226060" marR="226060" marT="135890" marB="135890" anchor="t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2E2E"/>
                    </a:solidFill>
                  </a:tcPr>
                </a:tc>
              </a:tr>
              <a:tr h="612648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2370"/>
                        </a:lnSpc>
                        <a:buNone/>
                      </a:pPr>
                      <a:r>
                        <a:rPr lang="en-US" sz="1690" dirty="0">
                          <a:solidFill>
                            <a:srgbClr val="FFDEDE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Average Growth (%)</a:t>
                      </a:r>
                      <a:endParaRPr lang="en-US" sz="1200" dirty="0"/>
                    </a:p>
                  </a:txBody>
                  <a:tcPr marL="226060" marR="226060" marT="135890" marB="135890" anchor="t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2E2E"/>
                    </a:solidFill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2370"/>
                        </a:lnSpc>
                        <a:buNone/>
                      </a:pPr>
                      <a:r>
                        <a:rPr lang="en-US" sz="1690" dirty="0">
                          <a:solidFill>
                            <a:srgbClr val="FFDEDE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Mean of Growth</a:t>
                      </a:r>
                      <a:endParaRPr lang="en-US" sz="1200" dirty="0"/>
                    </a:p>
                  </a:txBody>
                  <a:tcPr marL="226060" marR="226060" marT="135890" marB="135890" anchor="t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2E2E"/>
                    </a:solidFill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2370"/>
                        </a:lnSpc>
                        <a:buNone/>
                      </a:pPr>
                      <a:r>
                        <a:rPr lang="en-US" sz="1690" dirty="0">
                          <a:solidFill>
                            <a:srgbClr val="FFDEDE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Overall sales growth trend</a:t>
                      </a:r>
                      <a:endParaRPr lang="en-US" sz="1200" dirty="0"/>
                    </a:p>
                  </a:txBody>
                  <a:tcPr marL="226060" marR="226060" marT="135890" marB="135890" anchor="t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2E2E"/>
                    </a:solidFill>
                  </a:tcPr>
                </a:tc>
              </a:tr>
              <a:tr h="612648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2370"/>
                        </a:lnSpc>
                        <a:buNone/>
                      </a:pPr>
                      <a:r>
                        <a:rPr lang="en-US" sz="1690" dirty="0">
                          <a:solidFill>
                            <a:srgbClr val="FFDEDE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Profit Margin (%)</a:t>
                      </a:r>
                      <a:endParaRPr lang="en-US" sz="1200" dirty="0"/>
                    </a:p>
                  </a:txBody>
                  <a:tcPr marL="226060" marR="226060" marT="135890" marB="135890" anchor="t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2E2E"/>
                    </a:solidFill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2370"/>
                        </a:lnSpc>
                        <a:buNone/>
                      </a:pPr>
                      <a:r>
                        <a:rPr lang="en-US" sz="1690" dirty="0">
                          <a:solidFill>
                            <a:srgbClr val="FFDEDE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(Profit / Sales) × 100</a:t>
                      </a:r>
                      <a:endParaRPr lang="en-US" sz="1200" dirty="0"/>
                    </a:p>
                  </a:txBody>
                  <a:tcPr marL="226060" marR="226060" marT="135890" marB="135890" anchor="t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2E2E"/>
                    </a:solidFill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2370"/>
                        </a:lnSpc>
                        <a:buNone/>
                      </a:pPr>
                      <a:r>
                        <a:rPr lang="en-US" sz="1690" dirty="0">
                          <a:solidFill>
                            <a:srgbClr val="FFDEDE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Profitability ratio</a:t>
                      </a:r>
                      <a:endParaRPr lang="en-US" sz="1200" dirty="0"/>
                    </a:p>
                  </a:txBody>
                  <a:tcPr marL="226060" marR="226060" marT="135890" marB="135890" anchor="t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2E2E"/>
                    </a:solidFill>
                  </a:tcPr>
                </a:tc>
              </a:tr>
            </a:tbl>
          </a:graphicData>
        </a:graphic>
      </p:graphicFrame>
      <p:sp>
        <p:nvSpPr>
          <p:cNvPr id="4" name="Text 0"/>
          <p:cNvSpPr/>
          <p:nvPr/>
        </p:nvSpPr>
        <p:spPr>
          <a:xfrm>
            <a:off x="795528" y="1819656"/>
            <a:ext cx="13048488" cy="6766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40" dirty="0">
                <a:solidFill>
                  <a:srgbClr val="F8F3E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2. Key Performance Indicators (KPIs)</a:t>
            </a:r>
            <a:endParaRPr lang="en-US" sz="4240" dirty="0"/>
          </a:p>
        </p:txBody>
      </p:sp>
      <p:sp>
        <p:nvSpPr>
          <p:cNvPr id="5" name="Text 1"/>
          <p:cNvSpPr/>
          <p:nvPr/>
        </p:nvSpPr>
        <p:spPr>
          <a:xfrm>
            <a:off x="795528" y="6117336"/>
            <a:ext cx="13048488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70"/>
              </a:lnSpc>
              <a:buNone/>
            </a:pPr>
            <a:r>
              <a:rPr lang="en-US" sz="1690" dirty="0">
                <a:solidFill>
                  <a:srgbClr val="FFDED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(You can show these in Power BI or Excel chart form.)</a:t>
            </a:r>
            <a:endParaRPr lang="en-US" sz="169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5216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544" y="2487168"/>
            <a:ext cx="7223760" cy="308152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8544" y="5751576"/>
            <a:ext cx="7223760" cy="164592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6288" y="3593592"/>
            <a:ext cx="6739128" cy="172821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6288" y="6858000"/>
            <a:ext cx="6739128" cy="292608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6288" y="2734056"/>
            <a:ext cx="649224" cy="649224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6288" y="5998464"/>
            <a:ext cx="649224" cy="649224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6647688" y="868680"/>
            <a:ext cx="7196328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030"/>
              </a:lnSpc>
              <a:buNone/>
            </a:pPr>
            <a:r>
              <a:rPr lang="en-US" sz="4020" dirty="0">
                <a:solidFill>
                  <a:srgbClr val="F8F3E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3. Regional Performance</a:t>
            </a:r>
            <a:endParaRPr lang="en-US" sz="4020" dirty="0"/>
          </a:p>
        </p:txBody>
      </p:sp>
      <p:sp>
        <p:nvSpPr>
          <p:cNvPr id="11" name="Text 1"/>
          <p:cNvSpPr/>
          <p:nvPr/>
        </p:nvSpPr>
        <p:spPr>
          <a:xfrm>
            <a:off x="6647688" y="1746504"/>
            <a:ext cx="7196328" cy="5120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020"/>
              </a:lnSpc>
              <a:buNone/>
            </a:pPr>
            <a:r>
              <a:rPr lang="en-US" sz="3220" dirty="0">
                <a:solidFill>
                  <a:srgbClr val="F8F3E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Sales and Profit Analysis</a:t>
            </a:r>
            <a:endParaRPr lang="en-US" sz="3220" dirty="0"/>
          </a:p>
        </p:txBody>
      </p:sp>
      <p:sp>
        <p:nvSpPr>
          <p:cNvPr id="12" name="Text 2"/>
          <p:cNvSpPr/>
          <p:nvPr/>
        </p:nvSpPr>
        <p:spPr>
          <a:xfrm>
            <a:off x="7123176" y="284378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40"/>
              </a:lnSpc>
              <a:buNone/>
            </a:pPr>
            <a:r>
              <a:rPr lang="en-US" sz="229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290" dirty="0"/>
          </a:p>
        </p:txBody>
      </p:sp>
      <p:sp>
        <p:nvSpPr>
          <p:cNvPr id="13" name="Text 3"/>
          <p:cNvSpPr/>
          <p:nvPr/>
        </p:nvSpPr>
        <p:spPr>
          <a:xfrm>
            <a:off x="6876288" y="3593592"/>
            <a:ext cx="6739128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610" dirty="0">
                <a:solidFill>
                  <a:srgbClr val="FFDED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Compare Sales and Profit by Region</a:t>
            </a:r>
            <a:endParaRPr lang="en-US" sz="1610" dirty="0"/>
          </a:p>
        </p:txBody>
      </p:sp>
      <p:sp>
        <p:nvSpPr>
          <p:cNvPr id="14" name="Text 4"/>
          <p:cNvSpPr/>
          <p:nvPr/>
        </p:nvSpPr>
        <p:spPr>
          <a:xfrm>
            <a:off x="6876288" y="4078224"/>
            <a:ext cx="6739128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610" dirty="0">
                <a:solidFill>
                  <a:srgbClr val="FFDED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• 🇦🇪 UAE – Strong sales in Groceries</a:t>
            </a:r>
            <a:endParaRPr lang="en-US" sz="1610" dirty="0"/>
          </a:p>
        </p:txBody>
      </p:sp>
      <p:sp>
        <p:nvSpPr>
          <p:cNvPr id="15" name="Text 5"/>
          <p:cNvSpPr/>
          <p:nvPr/>
        </p:nvSpPr>
        <p:spPr>
          <a:xfrm>
            <a:off x="6876288" y="4553712"/>
            <a:ext cx="6739128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610" dirty="0">
                <a:solidFill>
                  <a:srgbClr val="FFDED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• 🇮🇳 India – Consistent in Electronics</a:t>
            </a:r>
            <a:endParaRPr lang="en-US" sz="1610" dirty="0"/>
          </a:p>
        </p:txBody>
      </p:sp>
      <p:sp>
        <p:nvSpPr>
          <p:cNvPr id="16" name="Text 6"/>
          <p:cNvSpPr/>
          <p:nvPr/>
        </p:nvSpPr>
        <p:spPr>
          <a:xfrm>
            <a:off x="6876288" y="5038344"/>
            <a:ext cx="6739128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610" dirty="0">
                <a:solidFill>
                  <a:srgbClr val="FFDED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• 🇸🇦 Saudi Arabia – Moderate performance</a:t>
            </a:r>
            <a:endParaRPr lang="en-US" sz="1610" dirty="0"/>
          </a:p>
        </p:txBody>
      </p:sp>
      <p:sp>
        <p:nvSpPr>
          <p:cNvPr id="17" name="Text 7"/>
          <p:cNvSpPr/>
          <p:nvPr/>
        </p:nvSpPr>
        <p:spPr>
          <a:xfrm>
            <a:off x="7123176" y="610819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40"/>
              </a:lnSpc>
              <a:buNone/>
            </a:pPr>
            <a:r>
              <a:rPr lang="en-US" sz="229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290" dirty="0"/>
          </a:p>
        </p:txBody>
      </p:sp>
      <p:sp>
        <p:nvSpPr>
          <p:cNvPr id="18" name="Text 8"/>
          <p:cNvSpPr/>
          <p:nvPr/>
        </p:nvSpPr>
        <p:spPr>
          <a:xfrm>
            <a:off x="6876288" y="6858000"/>
            <a:ext cx="6739128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610" dirty="0">
                <a:solidFill>
                  <a:srgbClr val="FFDED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Show with a bar or map chart in Power BI or PPT.</a:t>
            </a:r>
            <a:endParaRPr lang="en-US" sz="161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62432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28" y="5221224"/>
            <a:ext cx="3090672" cy="106070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5221224"/>
            <a:ext cx="3090672" cy="1060704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072" y="5221224"/>
            <a:ext cx="3090672" cy="1060704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3344" y="5221224"/>
            <a:ext cx="3090672" cy="1060704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795528" y="4288536"/>
            <a:ext cx="13048488" cy="6766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40" dirty="0">
                <a:solidFill>
                  <a:srgbClr val="F8F3E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4. Product Analysis</a:t>
            </a:r>
            <a:endParaRPr lang="en-US" sz="4240" dirty="0"/>
          </a:p>
        </p:txBody>
      </p:sp>
      <p:sp>
        <p:nvSpPr>
          <p:cNvPr id="9" name="Text 1"/>
          <p:cNvSpPr/>
          <p:nvPr/>
        </p:nvSpPr>
        <p:spPr>
          <a:xfrm>
            <a:off x="1024128" y="5449824"/>
            <a:ext cx="2642616" cy="6126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70"/>
              </a:lnSpc>
              <a:buNone/>
            </a:pPr>
            <a:r>
              <a:rPr lang="en-US" sz="1690" dirty="0">
                <a:solidFill>
                  <a:srgbClr val="FFDED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Electronics: Highest total sales</a:t>
            </a:r>
            <a:endParaRPr lang="en-US" sz="1690" dirty="0"/>
          </a:p>
        </p:txBody>
      </p:sp>
      <p:sp>
        <p:nvSpPr>
          <p:cNvPr id="10" name="Text 2"/>
          <p:cNvSpPr/>
          <p:nvPr/>
        </p:nvSpPr>
        <p:spPr>
          <a:xfrm>
            <a:off x="4343400" y="5449824"/>
            <a:ext cx="2642616" cy="6126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70"/>
              </a:lnSpc>
              <a:buNone/>
            </a:pPr>
            <a:r>
              <a:rPr lang="en-US" sz="1690" dirty="0">
                <a:solidFill>
                  <a:srgbClr val="FFDED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Furniture: Lower profit margin</a:t>
            </a:r>
            <a:endParaRPr lang="en-US" sz="1690" dirty="0"/>
          </a:p>
        </p:txBody>
      </p:sp>
      <p:sp>
        <p:nvSpPr>
          <p:cNvPr id="11" name="Text 3"/>
          <p:cNvSpPr/>
          <p:nvPr/>
        </p:nvSpPr>
        <p:spPr>
          <a:xfrm>
            <a:off x="7662672" y="5449824"/>
            <a:ext cx="2642616" cy="6126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70"/>
              </a:lnSpc>
              <a:buNone/>
            </a:pPr>
            <a:r>
              <a:rPr lang="en-US" sz="1690" dirty="0">
                <a:solidFill>
                  <a:srgbClr val="FFDED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Groceries: Steady but smaller growth</a:t>
            </a:r>
            <a:endParaRPr lang="en-US" sz="1690" dirty="0"/>
          </a:p>
        </p:txBody>
      </p:sp>
      <p:sp>
        <p:nvSpPr>
          <p:cNvPr id="12" name="Text 4"/>
          <p:cNvSpPr/>
          <p:nvPr/>
        </p:nvSpPr>
        <p:spPr>
          <a:xfrm>
            <a:off x="10972800" y="5449824"/>
            <a:ext cx="2642616" cy="6126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70"/>
              </a:lnSpc>
              <a:buNone/>
            </a:pPr>
            <a:r>
              <a:rPr lang="en-US" sz="1690" dirty="0">
                <a:solidFill>
                  <a:srgbClr val="FFDED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Use a column or pie chart for product share.</a:t>
            </a:r>
            <a:endParaRPr lang="en-US" sz="169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62432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28" y="4425696"/>
            <a:ext cx="6409944" cy="183794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4072" y="4425696"/>
            <a:ext cx="6409944" cy="1837944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4" y="4800600"/>
            <a:ext cx="6446520" cy="1472184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5784" y="4800600"/>
            <a:ext cx="6446520" cy="1472184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384" y="4690872"/>
            <a:ext cx="6446520" cy="146304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5784" y="4690872"/>
            <a:ext cx="6446520" cy="146304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4425696"/>
            <a:ext cx="685800" cy="6858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96144" y="4425696"/>
            <a:ext cx="685800" cy="685800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795528" y="3493008"/>
            <a:ext cx="13048488" cy="6766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40" dirty="0">
                <a:solidFill>
                  <a:srgbClr val="F8F3E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5. Customer &amp; Payment Trends</a:t>
            </a:r>
            <a:endParaRPr lang="en-US" sz="4240" dirty="0"/>
          </a:p>
        </p:txBody>
      </p:sp>
      <p:sp>
        <p:nvSpPr>
          <p:cNvPr id="13" name="Text 1"/>
          <p:cNvSpPr/>
          <p:nvPr/>
        </p:nvSpPr>
        <p:spPr>
          <a:xfrm>
            <a:off x="1042416" y="5175504"/>
            <a:ext cx="5925312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20" dirty="0">
                <a:solidFill>
                  <a:srgbClr val="FFDEDE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Customer Type</a:t>
            </a:r>
            <a:endParaRPr lang="en-US" sz="2120" dirty="0"/>
          </a:p>
        </p:txBody>
      </p:sp>
      <p:sp>
        <p:nvSpPr>
          <p:cNvPr id="14" name="Text 2"/>
          <p:cNvSpPr/>
          <p:nvPr/>
        </p:nvSpPr>
        <p:spPr>
          <a:xfrm>
            <a:off x="1042416" y="5715000"/>
            <a:ext cx="592531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70"/>
              </a:lnSpc>
              <a:buNone/>
            </a:pPr>
            <a:r>
              <a:rPr lang="en-US" sz="1690" dirty="0">
                <a:solidFill>
                  <a:srgbClr val="FFDED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Retail dominates sales count</a:t>
            </a:r>
            <a:endParaRPr lang="en-US" sz="1690" dirty="0"/>
          </a:p>
        </p:txBody>
      </p:sp>
      <p:sp>
        <p:nvSpPr>
          <p:cNvPr id="15" name="Text 3"/>
          <p:cNvSpPr/>
          <p:nvPr/>
        </p:nvSpPr>
        <p:spPr>
          <a:xfrm>
            <a:off x="3922776" y="4572000"/>
            <a:ext cx="155448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70"/>
              </a:lnSpc>
              <a:buNone/>
            </a:pPr>
            <a:r>
              <a:rPr lang="en-US" sz="214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140" dirty="0"/>
          </a:p>
        </p:txBody>
      </p:sp>
      <p:sp>
        <p:nvSpPr>
          <p:cNvPr id="16" name="Text 4"/>
          <p:cNvSpPr/>
          <p:nvPr/>
        </p:nvSpPr>
        <p:spPr>
          <a:xfrm>
            <a:off x="795528" y="6510528"/>
            <a:ext cx="13048488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70"/>
              </a:lnSpc>
              <a:buNone/>
            </a:pPr>
            <a:r>
              <a:rPr lang="en-US" sz="1690" dirty="0">
                <a:solidFill>
                  <a:srgbClr val="FFDED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This suggests growing digital payment adoption.</a:t>
            </a:r>
            <a:endParaRPr lang="en-US" sz="1690" dirty="0"/>
          </a:p>
        </p:txBody>
      </p:sp>
      <p:sp>
        <p:nvSpPr>
          <p:cNvPr id="17" name="Text 5"/>
          <p:cNvSpPr/>
          <p:nvPr/>
        </p:nvSpPr>
        <p:spPr>
          <a:xfrm>
            <a:off x="7671816" y="5175504"/>
            <a:ext cx="5925312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20" dirty="0">
                <a:solidFill>
                  <a:srgbClr val="FFDEDE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Payment Modes</a:t>
            </a:r>
            <a:endParaRPr lang="en-US" sz="2120" dirty="0"/>
          </a:p>
        </p:txBody>
      </p:sp>
      <p:sp>
        <p:nvSpPr>
          <p:cNvPr id="18" name="Text 6"/>
          <p:cNvSpPr/>
          <p:nvPr/>
        </p:nvSpPr>
        <p:spPr>
          <a:xfrm>
            <a:off x="7671816" y="5715000"/>
            <a:ext cx="592531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70"/>
              </a:lnSpc>
              <a:buNone/>
            </a:pPr>
            <a:r>
              <a:rPr lang="en-US" sz="1690" dirty="0">
                <a:solidFill>
                  <a:srgbClr val="FFDED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Online and Credit Card preferred</a:t>
            </a:r>
            <a:endParaRPr lang="en-US" sz="1690" dirty="0"/>
          </a:p>
        </p:txBody>
      </p:sp>
      <p:sp>
        <p:nvSpPr>
          <p:cNvPr id="19" name="Text 7"/>
          <p:cNvSpPr/>
          <p:nvPr/>
        </p:nvSpPr>
        <p:spPr>
          <a:xfrm>
            <a:off x="10561320" y="4572000"/>
            <a:ext cx="155448" cy="3931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570"/>
              </a:lnSpc>
              <a:buNone/>
            </a:pPr>
            <a:r>
              <a:rPr lang="en-US" sz="214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14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62432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12" y="4754880"/>
            <a:ext cx="6327648" cy="199339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656" y="4754880"/>
            <a:ext cx="6327648" cy="1993392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4" y="4754880"/>
            <a:ext cx="146304" cy="1993392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5784" y="4754880"/>
            <a:ext cx="146304" cy="1993392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795528" y="3840480"/>
            <a:ext cx="13048488" cy="6766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40" dirty="0">
                <a:solidFill>
                  <a:srgbClr val="F8F3E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6. Profit vs Growth</a:t>
            </a:r>
            <a:endParaRPr lang="en-US" sz="4240" dirty="0"/>
          </a:p>
        </p:txBody>
      </p:sp>
      <p:sp>
        <p:nvSpPr>
          <p:cNvPr id="9" name="Text 1"/>
          <p:cNvSpPr/>
          <p:nvPr/>
        </p:nvSpPr>
        <p:spPr>
          <a:xfrm>
            <a:off x="1133856" y="5010912"/>
            <a:ext cx="583387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70"/>
              </a:lnSpc>
              <a:buNone/>
            </a:pPr>
            <a:r>
              <a:rPr lang="en-US" sz="1690" dirty="0">
                <a:solidFill>
                  <a:srgbClr val="FFDED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Visualize using a scatter or line chart</a:t>
            </a:r>
            <a:endParaRPr lang="en-US" sz="1690" dirty="0"/>
          </a:p>
        </p:txBody>
      </p:sp>
      <p:sp>
        <p:nvSpPr>
          <p:cNvPr id="10" name="Text 2"/>
          <p:cNvSpPr/>
          <p:nvPr/>
        </p:nvSpPr>
        <p:spPr>
          <a:xfrm>
            <a:off x="7772400" y="5010912"/>
            <a:ext cx="583387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70"/>
              </a:lnSpc>
              <a:buNone/>
            </a:pPr>
            <a:r>
              <a:rPr lang="en-US" sz="1690" dirty="0">
                <a:solidFill>
                  <a:srgbClr val="FFDED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Highlight:</a:t>
            </a:r>
            <a:endParaRPr lang="en-US" sz="1690" dirty="0"/>
          </a:p>
        </p:txBody>
      </p:sp>
      <p:sp>
        <p:nvSpPr>
          <p:cNvPr id="11" name="Text 3"/>
          <p:cNvSpPr/>
          <p:nvPr/>
        </p:nvSpPr>
        <p:spPr>
          <a:xfrm>
            <a:off x="7772400" y="5449824"/>
            <a:ext cx="5833872" cy="6126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70"/>
              </a:lnSpc>
              <a:buNone/>
            </a:pPr>
            <a:r>
              <a:rPr lang="en-US" sz="1690" dirty="0">
                <a:solidFill>
                  <a:srgbClr val="FFDED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• Positive growth but negative profit → needs cost optimization</a:t>
            </a:r>
            <a:endParaRPr lang="en-US" sz="1690" dirty="0"/>
          </a:p>
        </p:txBody>
      </p:sp>
      <p:sp>
        <p:nvSpPr>
          <p:cNvPr id="12" name="Text 4"/>
          <p:cNvSpPr/>
          <p:nvPr/>
        </p:nvSpPr>
        <p:spPr>
          <a:xfrm>
            <a:off x="7772400" y="6181344"/>
            <a:ext cx="583387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70"/>
              </a:lnSpc>
              <a:buNone/>
            </a:pPr>
            <a:r>
              <a:rPr lang="en-US" sz="1690" dirty="0">
                <a:solidFill>
                  <a:srgbClr val="FFDED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• High profit, low growth → stable but not expanding</a:t>
            </a:r>
            <a:endParaRPr lang="en-US" sz="169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84" y="3054096"/>
            <a:ext cx="3959352" cy="177393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84" y="5020056"/>
            <a:ext cx="3959352" cy="177393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8616" y="3054096"/>
            <a:ext cx="3959352" cy="177393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8616" y="5020056"/>
            <a:ext cx="3959352" cy="1773936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816" y="3739896"/>
            <a:ext cx="3895344" cy="1060704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816" y="5705856"/>
            <a:ext cx="3895344" cy="1060704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65192" y="3739896"/>
            <a:ext cx="3895344" cy="1060704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5192" y="5705856"/>
            <a:ext cx="3895344" cy="1060704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5528" y="3054096"/>
            <a:ext cx="3922776" cy="6858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5528" y="5020056"/>
            <a:ext cx="3922776" cy="6858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46904" y="3054096"/>
            <a:ext cx="3922776" cy="6858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46904" y="5020056"/>
            <a:ext cx="3922776" cy="68580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795528" y="1463040"/>
            <a:ext cx="8074152" cy="1353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40" dirty="0">
                <a:solidFill>
                  <a:srgbClr val="F8F3E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7. Summary &amp; Recommendations</a:t>
            </a:r>
            <a:endParaRPr lang="en-US" sz="4240" dirty="0"/>
          </a:p>
        </p:txBody>
      </p:sp>
      <p:sp>
        <p:nvSpPr>
          <p:cNvPr id="17" name="Text 1"/>
          <p:cNvSpPr/>
          <p:nvPr/>
        </p:nvSpPr>
        <p:spPr>
          <a:xfrm>
            <a:off x="1042416" y="3959352"/>
            <a:ext cx="3438144" cy="6126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70"/>
              </a:lnSpc>
              <a:buNone/>
            </a:pPr>
            <a:r>
              <a:rPr lang="en-US" sz="1690" dirty="0">
                <a:solidFill>
                  <a:srgbClr val="FFDED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✅ Focus more on profitable product lines (Electronics)</a:t>
            </a:r>
            <a:endParaRPr lang="en-US" sz="1690" dirty="0"/>
          </a:p>
        </p:txBody>
      </p:sp>
      <p:sp>
        <p:nvSpPr>
          <p:cNvPr id="18" name="Text 2"/>
          <p:cNvSpPr/>
          <p:nvPr/>
        </p:nvSpPr>
        <p:spPr>
          <a:xfrm>
            <a:off x="2660904" y="3154680"/>
            <a:ext cx="201168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10"/>
              </a:lnSpc>
              <a:buNone/>
            </a:pPr>
            <a:r>
              <a:rPr lang="en-US" sz="267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670" dirty="0"/>
          </a:p>
        </p:txBody>
      </p:sp>
      <p:sp>
        <p:nvSpPr>
          <p:cNvPr id="19" name="Text 3"/>
          <p:cNvSpPr/>
          <p:nvPr/>
        </p:nvSpPr>
        <p:spPr>
          <a:xfrm>
            <a:off x="2660904" y="5111496"/>
            <a:ext cx="201168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10"/>
              </a:lnSpc>
              <a:buNone/>
            </a:pPr>
            <a:r>
              <a:rPr lang="en-US" sz="267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670" dirty="0"/>
          </a:p>
        </p:txBody>
      </p:sp>
      <p:sp>
        <p:nvSpPr>
          <p:cNvPr id="20" name="Text 4"/>
          <p:cNvSpPr/>
          <p:nvPr/>
        </p:nvSpPr>
        <p:spPr>
          <a:xfrm>
            <a:off x="1042416" y="5925312"/>
            <a:ext cx="3438144" cy="6126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70"/>
              </a:lnSpc>
              <a:buNone/>
            </a:pPr>
            <a:r>
              <a:rPr lang="en-US" sz="1690" dirty="0">
                <a:solidFill>
                  <a:srgbClr val="FFDED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✅ Strengthen online sales strategy</a:t>
            </a:r>
            <a:endParaRPr lang="en-US" sz="1690" dirty="0"/>
          </a:p>
        </p:txBody>
      </p:sp>
      <p:sp>
        <p:nvSpPr>
          <p:cNvPr id="21" name="Text 5"/>
          <p:cNvSpPr/>
          <p:nvPr/>
        </p:nvSpPr>
        <p:spPr>
          <a:xfrm>
            <a:off x="5184648" y="3959352"/>
            <a:ext cx="3438144" cy="6126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70"/>
              </a:lnSpc>
              <a:buNone/>
            </a:pPr>
            <a:r>
              <a:rPr lang="en-US" sz="1690" dirty="0">
                <a:solidFill>
                  <a:srgbClr val="FFDED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✅ Improve Furniture segment cost control</a:t>
            </a:r>
            <a:endParaRPr lang="en-US" sz="1690" dirty="0"/>
          </a:p>
        </p:txBody>
      </p:sp>
      <p:sp>
        <p:nvSpPr>
          <p:cNvPr id="22" name="Text 6"/>
          <p:cNvSpPr/>
          <p:nvPr/>
        </p:nvSpPr>
        <p:spPr>
          <a:xfrm>
            <a:off x="6812280" y="3154680"/>
            <a:ext cx="201168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10"/>
              </a:lnSpc>
              <a:buNone/>
            </a:pPr>
            <a:r>
              <a:rPr lang="en-US" sz="267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670" dirty="0"/>
          </a:p>
        </p:txBody>
      </p:sp>
      <p:sp>
        <p:nvSpPr>
          <p:cNvPr id="23" name="Text 7"/>
          <p:cNvSpPr/>
          <p:nvPr/>
        </p:nvSpPr>
        <p:spPr>
          <a:xfrm>
            <a:off x="5184648" y="5925312"/>
            <a:ext cx="3438144" cy="6126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370"/>
              </a:lnSpc>
              <a:buNone/>
            </a:pPr>
            <a:r>
              <a:rPr lang="en-US" sz="1690" dirty="0">
                <a:solidFill>
                  <a:srgbClr val="FFDED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✅ Consider region-based marketing for UAE and India</a:t>
            </a:r>
            <a:endParaRPr lang="en-US" sz="1690" dirty="0"/>
          </a:p>
        </p:txBody>
      </p:sp>
      <p:sp>
        <p:nvSpPr>
          <p:cNvPr id="24" name="Text 8"/>
          <p:cNvSpPr/>
          <p:nvPr/>
        </p:nvSpPr>
        <p:spPr>
          <a:xfrm>
            <a:off x="6812280" y="5111496"/>
            <a:ext cx="201168" cy="4937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10"/>
              </a:lnSpc>
              <a:buNone/>
            </a:pPr>
            <a:r>
              <a:rPr lang="en-US" sz="267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67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2025-10-28T17:21:52Z</dcterms:created>
  <dcterms:modified xsi:type="dcterms:W3CDTF">2025-10-28T17:21:52Z</dcterms:modified>
</cp:coreProperties>
</file>